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8" r:id="rId11"/>
    <p:sldId id="275" r:id="rId12"/>
    <p:sldId id="276" r:id="rId13"/>
    <p:sldId id="27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AFF9FB"/>
    <a:srgbClr val="00FFFF"/>
    <a:srgbClr val="FF0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>
      <p:cViewPr>
        <p:scale>
          <a:sx n="75" d="100"/>
          <a:sy n="75" d="100"/>
        </p:scale>
        <p:origin x="-33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55E4-F774-4747-B89B-03F743D8B7F7}" type="datetimeFigureOut">
              <a:rPr lang="ru-RU"/>
              <a:pPr>
                <a:defRPr/>
              </a:pPr>
              <a:t>15.12.2015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02A5B-6266-4171-A474-70A8D90AA6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3A26-6ABA-4ED0-9CF6-D3FF4AC7E556}" type="datetimeFigureOut">
              <a:rPr lang="ru-RU"/>
              <a:pPr>
                <a:defRPr/>
              </a:pPr>
              <a:t>15.12.2015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12F87-DEED-4FE5-8486-F9B9DF2705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801AF-41D3-450B-991E-3381C05D9412}" type="datetimeFigureOut">
              <a:rPr lang="ru-RU"/>
              <a:pPr>
                <a:defRPr/>
              </a:pPr>
              <a:t>15.12.2015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75CF-6F84-4AA3-908C-1931080FE7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050D0-D149-4F87-9CD5-D955BE94E60F}" type="datetimeFigureOut">
              <a:rPr lang="ru-RU"/>
              <a:pPr>
                <a:defRPr/>
              </a:pPr>
              <a:t>15.12.2015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161F8-EB76-4322-9AD6-73B3ABF2FE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6E2B-C77E-45E6-ABCF-58A1ABECF45A}" type="datetimeFigureOut">
              <a:rPr lang="ru-RU"/>
              <a:pPr>
                <a:defRPr/>
              </a:pPr>
              <a:t>15.12.2015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CA830-8BFE-4F29-864A-C8D909970D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D0AAA-4198-4DC7-AD1A-CC74740E9A42}" type="datetimeFigureOut">
              <a:rPr lang="ru-RU"/>
              <a:pPr>
                <a:defRPr/>
              </a:pPr>
              <a:t>15.12.2015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E516F-6788-4322-92F2-48F6608D3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D822A-430A-450E-9329-91EF79D86D13}" type="datetimeFigureOut">
              <a:rPr lang="ru-RU"/>
              <a:pPr>
                <a:defRPr/>
              </a:pPr>
              <a:t>15.12.2015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5FB33-6F19-4A4D-9084-14C4DC3F0D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4F15C-DCC8-4750-811A-EE197110972C}" type="datetimeFigureOut">
              <a:rPr lang="ru-RU"/>
              <a:pPr>
                <a:defRPr/>
              </a:pPr>
              <a:t>15.12.2015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DDAB0-6F22-46B7-9876-BD7A1E06CB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4DB1A-A411-40CB-BDB7-CF15D4143470}" type="datetimeFigureOut">
              <a:rPr lang="ru-RU"/>
              <a:pPr>
                <a:defRPr/>
              </a:pPr>
              <a:t>15.12.2015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C6D51-63FB-4EED-A084-D831589D94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3B199-7730-45DD-A461-E15CCEED2A04}" type="datetimeFigureOut">
              <a:rPr lang="ru-RU"/>
              <a:pPr>
                <a:defRPr/>
              </a:pPr>
              <a:t>15.12.2015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64CAE-345A-4F45-A54F-81BD36430C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FD07B-6B9D-4D43-8B45-2142381E6897}" type="datetimeFigureOut">
              <a:rPr lang="ru-RU"/>
              <a:pPr>
                <a:defRPr/>
              </a:pPr>
              <a:t>15.12.2015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BC11B-98CA-4CB7-B5A1-97E7B1A484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79E017-E3EA-4682-8EFD-868ADBC6F1CE}" type="datetimeFigureOut">
              <a:rPr lang="ru-RU"/>
              <a:pPr>
                <a:defRPr/>
              </a:pPr>
              <a:t>15.12.2015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580A43-FEBE-4388-A3B7-713B6B3EF0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32.gif"/><Relationship Id="rId7" Type="http://schemas.openxmlformats.org/officeDocument/2006/relationships/image" Target="../media/image3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uperpopugai.ru/forum/go.php?to=http%3A%2F%2Fsmiles.33b.ru%2Fsmile.42201.html" TargetMode="External"/><Relationship Id="rId5" Type="http://schemas.openxmlformats.org/officeDocument/2006/relationships/image" Target="../media/image33.gif"/><Relationship Id="rId4" Type="http://schemas.openxmlformats.org/officeDocument/2006/relationships/hyperlink" Target="http://smiles.33b.ru/smile.103887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12166348c64aee78ebd6c0f0eb0988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385888"/>
            <a:ext cx="7848600" cy="5472112"/>
          </a:xfrm>
          <a:prstGeom prst="rect">
            <a:avLst/>
          </a:prstGeom>
          <a:noFill/>
        </p:spPr>
      </p:pic>
      <p:sp>
        <p:nvSpPr>
          <p:cNvPr id="24583" name="WordArt 7"/>
          <p:cNvSpPr>
            <a:spLocks noChangeArrowheads="1" noChangeShapeType="1" noTextEdit="1"/>
          </p:cNvSpPr>
          <p:nvPr/>
        </p:nvSpPr>
        <p:spPr bwMode="auto">
          <a:xfrm>
            <a:off x="468313" y="0"/>
            <a:ext cx="8229600" cy="17002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 cmpd="sng">
                  <a:solidFill>
                    <a:srgbClr val="000099"/>
                  </a:solidFill>
                  <a:prstDash val="solid"/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ПОКОРМИТЕ  ПТИЦ  ЗИМОЙ</a:t>
            </a:r>
          </a:p>
        </p:txBody>
      </p:sp>
      <p:pic>
        <p:nvPicPr>
          <p:cNvPr id="24584" name="Picture 8" descr="13468036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12875"/>
            <a:ext cx="4095750" cy="2286000"/>
          </a:xfrm>
          <a:prstGeom prst="rect">
            <a:avLst/>
          </a:prstGeom>
          <a:noFill/>
        </p:spPr>
      </p:pic>
      <p:pic>
        <p:nvPicPr>
          <p:cNvPr id="24585" name="Picture 9" descr="13468036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908050"/>
            <a:ext cx="4095750" cy="2286000"/>
          </a:xfrm>
          <a:prstGeom prst="rect">
            <a:avLst/>
          </a:prstGeom>
          <a:noFill/>
        </p:spPr>
      </p:pic>
      <p:pic>
        <p:nvPicPr>
          <p:cNvPr id="24586" name="Picture 10" descr="13468036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365625"/>
            <a:ext cx="4095750" cy="2286000"/>
          </a:xfrm>
          <a:prstGeom prst="rect">
            <a:avLst/>
          </a:prstGeom>
          <a:noFill/>
        </p:spPr>
      </p:pic>
      <p:pic>
        <p:nvPicPr>
          <p:cNvPr id="24587" name="Picture 11" descr="13468036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25" y="2286000"/>
            <a:ext cx="4095750" cy="2286000"/>
          </a:xfrm>
          <a:prstGeom prst="rect">
            <a:avLst/>
          </a:prstGeom>
          <a:noFill/>
        </p:spPr>
      </p:pic>
      <p:pic>
        <p:nvPicPr>
          <p:cNvPr id="24588" name="Picture 12" descr="13468036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8250" y="4365625"/>
            <a:ext cx="409575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8" name="Picture 4" descr="e57e01a5b71d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203575" y="282575"/>
            <a:ext cx="5616575" cy="6575425"/>
          </a:xfrm>
          <a:prstGeom prst="rect">
            <a:avLst/>
          </a:prstGeom>
          <a:solidFill>
            <a:srgbClr val="AFF9FB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800080"/>
                </a:solidFill>
                <a:latin typeface="Calibri" pitchFamily="34" charset="0"/>
              </a:rPr>
              <a:t>Покормите птиц зимой!</a:t>
            </a:r>
          </a:p>
          <a:p>
            <a:r>
              <a:rPr lang="ru-RU" sz="3200" b="1">
                <a:solidFill>
                  <a:srgbClr val="800080"/>
                </a:solidFill>
                <a:latin typeface="Calibri" pitchFamily="34" charset="0"/>
              </a:rPr>
              <a:t>Пусть со всех сторон</a:t>
            </a:r>
          </a:p>
          <a:p>
            <a:r>
              <a:rPr lang="ru-RU" sz="3200" b="1">
                <a:solidFill>
                  <a:srgbClr val="800080"/>
                </a:solidFill>
                <a:latin typeface="Calibri" pitchFamily="34" charset="0"/>
              </a:rPr>
              <a:t>К вам слетятся, как домой,</a:t>
            </a:r>
          </a:p>
          <a:p>
            <a:r>
              <a:rPr lang="ru-RU" sz="3200" b="1">
                <a:solidFill>
                  <a:srgbClr val="800080"/>
                </a:solidFill>
                <a:latin typeface="Calibri" pitchFamily="34" charset="0"/>
              </a:rPr>
              <a:t>Стайки на крыльцо!</a:t>
            </a:r>
          </a:p>
          <a:p>
            <a:r>
              <a:rPr lang="ru-RU" sz="3200" b="1">
                <a:solidFill>
                  <a:srgbClr val="800080"/>
                </a:solidFill>
                <a:latin typeface="Calibri" pitchFamily="34" charset="0"/>
              </a:rPr>
              <a:t>Сколько гибнет их - не счесть,</a:t>
            </a:r>
          </a:p>
          <a:p>
            <a:r>
              <a:rPr lang="ru-RU" sz="3200" b="1">
                <a:solidFill>
                  <a:srgbClr val="800080"/>
                </a:solidFill>
                <a:latin typeface="Calibri" pitchFamily="34" charset="0"/>
              </a:rPr>
              <a:t>Видеть тяжело.</a:t>
            </a:r>
          </a:p>
          <a:p>
            <a:r>
              <a:rPr lang="ru-RU" sz="3200" b="1">
                <a:solidFill>
                  <a:srgbClr val="800080"/>
                </a:solidFill>
                <a:latin typeface="Calibri" pitchFamily="34" charset="0"/>
              </a:rPr>
              <a:t>А ведь в нашем сердце есть</a:t>
            </a:r>
          </a:p>
          <a:p>
            <a:r>
              <a:rPr lang="ru-RU" sz="3200" b="1">
                <a:solidFill>
                  <a:srgbClr val="800080"/>
                </a:solidFill>
                <a:latin typeface="Calibri" pitchFamily="34" charset="0"/>
              </a:rPr>
              <a:t>И для них тепло.</a:t>
            </a:r>
          </a:p>
          <a:p>
            <a:r>
              <a:rPr lang="ru-RU" sz="3200" b="1">
                <a:solidFill>
                  <a:srgbClr val="800080"/>
                </a:solidFill>
                <a:latin typeface="Calibri" pitchFamily="34" charset="0"/>
              </a:rPr>
              <a:t>Приучите птиц в мороз.</a:t>
            </a:r>
          </a:p>
          <a:p>
            <a:r>
              <a:rPr lang="ru-RU" sz="3200" b="1">
                <a:solidFill>
                  <a:srgbClr val="800080"/>
                </a:solidFill>
                <a:latin typeface="Calibri" pitchFamily="34" charset="0"/>
              </a:rPr>
              <a:t>К своему окну,</a:t>
            </a:r>
          </a:p>
          <a:p>
            <a:r>
              <a:rPr lang="ru-RU" sz="3200" b="1">
                <a:solidFill>
                  <a:srgbClr val="800080"/>
                </a:solidFill>
                <a:latin typeface="Calibri" pitchFamily="34" charset="0"/>
              </a:rPr>
              <a:t>Чтоб без песен не пришлось</a:t>
            </a:r>
          </a:p>
          <a:p>
            <a:r>
              <a:rPr lang="ru-RU" sz="3200" b="1">
                <a:solidFill>
                  <a:srgbClr val="800080"/>
                </a:solidFill>
                <a:latin typeface="Calibri" pitchFamily="34" charset="0"/>
              </a:rPr>
              <a:t>Нам встречать весну!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ru-RU" sz="3200" b="1">
              <a:solidFill>
                <a:srgbClr val="800080"/>
              </a:solidFill>
              <a:latin typeface="Calibri" pitchFamily="34" charset="0"/>
            </a:endParaRPr>
          </a:p>
        </p:txBody>
      </p:sp>
      <p:pic>
        <p:nvPicPr>
          <p:cNvPr id="36870" name="Picture 6" descr="ani-bird_blu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08788">
            <a:off x="395288" y="620713"/>
            <a:ext cx="1238250" cy="990600"/>
          </a:xfrm>
          <a:prstGeom prst="rect">
            <a:avLst/>
          </a:prstGeom>
          <a:noFill/>
        </p:spPr>
      </p:pic>
      <p:pic>
        <p:nvPicPr>
          <p:cNvPr id="36871" name="Picture 7" descr="ani-bird_blu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08788">
            <a:off x="-619125" y="2636838"/>
            <a:ext cx="1238250" cy="990600"/>
          </a:xfrm>
          <a:prstGeom prst="rect">
            <a:avLst/>
          </a:prstGeom>
          <a:noFill/>
        </p:spPr>
      </p:pic>
      <p:pic>
        <p:nvPicPr>
          <p:cNvPr id="36872" name="Picture 8" descr="ani-bird_blu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493903" flipH="1">
            <a:off x="7667625" y="188913"/>
            <a:ext cx="123825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2" name="Picture 4" descr="e57e01a5b71d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50825" y="4203700"/>
            <a:ext cx="8605838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  ВО ВРЕМЯ ПОДКОРМКИ ПТИЦ НЕ СОРИТЬ.</a:t>
            </a:r>
          </a:p>
          <a:p>
            <a:pPr>
              <a:buFontTx/>
              <a:buChar char="•"/>
            </a:pP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  НЕ ОСТАВЛЯТЬ ПОЛИЭТИЛЕНОВЫЕ ПАКЕТЫ,     </a:t>
            </a:r>
          </a:p>
          <a:p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    ЖЕСТЯНЫЕ БАНКИ,КОРОБКИ И Т.Д.</a:t>
            </a:r>
          </a:p>
          <a:p>
            <a:pPr>
              <a:buFontTx/>
              <a:buChar char="•"/>
            </a:pP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  ПОДКАРМЛИВАТЬ ПТИЦ В ОПРЕДЕЛЁННОМ МЕСТЕ.</a:t>
            </a:r>
          </a:p>
          <a:p>
            <a:pPr>
              <a:buFontTx/>
              <a:buChar char="•"/>
            </a:pP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  КОРМИТЬ РЕГУЛЯРНО, ЕЖЕДНЕВНО.</a:t>
            </a:r>
          </a:p>
          <a:p>
            <a:pPr>
              <a:buFontTx/>
              <a:buChar char="•"/>
            </a:pP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  КОРМА КЛАСТЬ НЕМНОГО.</a:t>
            </a:r>
            <a:r>
              <a:rPr lang="ru-RU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684213" y="404813"/>
            <a:ext cx="7991475" cy="76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 </a:t>
            </a:r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ПРАВИЛА ПОДКОРМКИ ПТИЦ</a:t>
            </a:r>
            <a:r>
              <a:rPr lang="ru-RU" b="1">
                <a:solidFill>
                  <a:srgbClr val="FF0000"/>
                </a:solidFill>
              </a:rPr>
              <a:t>                            </a:t>
            </a:r>
            <a:endParaRPr lang="ru-RU" b="1">
              <a:solidFill>
                <a:srgbClr val="FF3300"/>
              </a:solidFill>
            </a:endParaRPr>
          </a:p>
        </p:txBody>
      </p:sp>
      <p:pic>
        <p:nvPicPr>
          <p:cNvPr id="32775" name="Picture 7" descr="во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5445125"/>
            <a:ext cx="1612900" cy="11017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6" name="Picture 4" descr="e57e01a5b71d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8" name="Picture 6" descr="31f7a7dbcd3198d969d526084803287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908050"/>
            <a:ext cx="7704137" cy="2894013"/>
          </a:xfrm>
          <a:prstGeom prst="rect">
            <a:avLst/>
          </a:prstGeom>
          <a:noFill/>
        </p:spPr>
      </p:pic>
      <p:pic>
        <p:nvPicPr>
          <p:cNvPr id="33799" name="Picture 2" descr="http://s10.rimg.info/b6b843d205df74075588632f9c2ec2d1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379913"/>
            <a:ext cx="1371600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12" descr="9b5ae8e5c6dfbaf1a66dde33fbcf085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4300" y="5589588"/>
            <a:ext cx="15906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12" descr="9b5ae8e5c6dfbaf1a66dde33fbcf085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9563" y="4868863"/>
            <a:ext cx="12319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17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9338" y="404813"/>
            <a:ext cx="1295400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06736 C -0.02552 0.05047 -0.06094 0.0338 -0.08021 0.04885 C -0.09948 0.06389 -0.09184 0.15371 -0.10521 0.1581 C -0.11858 0.1625 -0.13664 0.07477 -0.16077 0.07477 C -0.1849 0.07477 -0.21407 0.16204 -0.24966 0.1581 C -0.28525 0.15417 -0.33924 0.05348 -0.37466 0.0507 C -0.41007 0.04792 -0.43282 0.14329 -0.46216 0.14144 C -0.4915 0.13959 -0.52535 0.04491 -0.55105 0.03959 C -0.57674 0.03426 -0.60226 0.10695 -0.61632 0.10996 C -0.63039 0.11297 -0.63021 0.06713 -0.63577 0.0581 C -0.64115 0.04908 -0.64844 0.0581 -0.64966 0.05625 C -0.65087 0.0544 -0.64323 0.04699 -0.64271 0.04699 C -0.64219 0.04699 -0.64827 0.0544 -0.64688 0.05625 C -0.64549 0.0581 -0.629 0.06204 -0.63438 0.0581 C -0.63976 0.05417 -0.67257 0.04074 -0.67882 0.03218 C -0.68507 0.02361 -0.67848 0.01482 -0.67188 0.00625 " pathEditMode="relative" rAng="0" ptsTypes="aaaaaaaaaaaaaaaA">
                                      <p:cBhvr>
                                        <p:cTn id="6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4" name="Picture 4" descr="e57e01a5b71d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6948488" y="5721350"/>
            <a:ext cx="219551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38088" anchor="ctr">
            <a:spAutoFit/>
          </a:bodyPr>
          <a:lstStyle/>
          <a:p>
            <a:endParaRPr lang="ru-RU">
              <a:solidFill>
                <a:schemeClr val="hlink"/>
              </a:solidFill>
              <a:latin typeface="Franklin Gothic Demi" pitchFamily="34" charset="0"/>
            </a:endParaRPr>
          </a:p>
          <a:p>
            <a:pPr algn="ctr"/>
            <a:r>
              <a:rPr lang="ru-RU">
                <a:solidFill>
                  <a:schemeClr val="hlink"/>
                </a:solidFill>
                <a:latin typeface="Franklin Gothic Demi" pitchFamily="34" charset="0"/>
              </a:rPr>
              <a:t> 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2124075" y="1341438"/>
            <a:ext cx="7019925" cy="5216525"/>
          </a:xfrm>
          <a:prstGeom prst="rect">
            <a:avLst/>
          </a:prstGeom>
          <a:solidFill>
            <a:srgbClr val="AFF9FB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FF0066"/>
                </a:solidFill>
                <a:latin typeface="Calibri" pitchFamily="34" charset="0"/>
              </a:rPr>
              <a:t>Ширяева Елена Васильевна </a:t>
            </a:r>
          </a:p>
          <a:p>
            <a:pPr algn="ctr"/>
            <a:r>
              <a:rPr lang="ru-RU" sz="2800" b="1" i="1">
                <a:solidFill>
                  <a:srgbClr val="0000FF"/>
                </a:solidFill>
                <a:latin typeface="Calibri" pitchFamily="34" charset="0"/>
              </a:rPr>
              <a:t>   воспитатель группы № 2 «Солнышки»                              для детей с нарушением слуха</a:t>
            </a:r>
            <a:endParaRPr lang="ru-RU" sz="2800" i="1">
              <a:solidFill>
                <a:srgbClr val="0000FF"/>
              </a:solidFill>
              <a:latin typeface="Calibri" pitchFamily="34" charset="0"/>
            </a:endParaRPr>
          </a:p>
          <a:p>
            <a:pPr algn="ctr"/>
            <a:r>
              <a:rPr lang="ru-RU" sz="2800" b="1" i="1">
                <a:solidFill>
                  <a:srgbClr val="0000FF"/>
                </a:solidFill>
                <a:latin typeface="Calibri" pitchFamily="34" charset="0"/>
              </a:rPr>
              <a:t>МБДОУ «Детский сад № 56» компенсирующего вида Октябрьского района  г. Барнаула</a:t>
            </a:r>
          </a:p>
          <a:p>
            <a:pPr algn="ctr"/>
            <a:r>
              <a:rPr lang="ru-RU" sz="2800" b="1" i="1">
                <a:solidFill>
                  <a:srgbClr val="0000FF"/>
                </a:solidFill>
                <a:latin typeface="Calibri" pitchFamily="34" charset="0"/>
              </a:rPr>
              <a:t>2015 год</a:t>
            </a:r>
          </a:p>
          <a:p>
            <a:pPr algn="ctr"/>
            <a:r>
              <a:rPr lang="ru-RU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Наш адрес:</a:t>
            </a:r>
          </a:p>
          <a:p>
            <a:pPr algn="ctr"/>
            <a:r>
              <a:rPr lang="ru-RU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МДОУ «Детский сад № 56»</a:t>
            </a:r>
          </a:p>
          <a:p>
            <a:pPr algn="ctr"/>
            <a:r>
              <a:rPr lang="ru-RU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Г. Барнаула, Алтайского края.</a:t>
            </a:r>
          </a:p>
          <a:p>
            <a:pPr algn="ctr"/>
            <a:r>
              <a:rPr lang="ru-RU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ул. Э. Алексеевой, 53,</a:t>
            </a:r>
          </a:p>
          <a:p>
            <a:pPr algn="ctr"/>
            <a:r>
              <a:rPr lang="ru-RU" sz="28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тел. 33-20-88.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2555875" y="404813"/>
            <a:ext cx="6226175" cy="76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 i="1">
                <a:solidFill>
                  <a:srgbClr val="0000CC"/>
                </a:solidFill>
              </a:rPr>
              <a:t>Автор презентации:</a:t>
            </a:r>
          </a:p>
        </p:txBody>
      </p:sp>
      <p:pic>
        <p:nvPicPr>
          <p:cNvPr id="35849" name="Picture 9" descr="j0281632"/>
          <p:cNvPicPr preferRelativeResize="0">
            <a:picLocks noChangeArrowheads="1" noChangeShapeType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196975"/>
            <a:ext cx="1246187" cy="129540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e57e01a5b71d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2" name="Picture 8" descr="C:\Users\user\Pictures\Новая папка\i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88913"/>
            <a:ext cx="2133600" cy="1658937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027" name="Picture 3" descr="C:\Users\user\Pictures\Новая папка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476250"/>
            <a:ext cx="2427287" cy="1878013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029" name="Picture 5" descr="C:\Users\user\Pictures\Новая папка\i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836613"/>
            <a:ext cx="2127250" cy="1658937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030" name="Picture 6" descr="C:\Users\user\Pictures\Новая папка\i (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4941888"/>
            <a:ext cx="2249487" cy="1665287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028" name="Picture 4" descr="C:\Users\user\Pictures\Новая папка\i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4581525"/>
            <a:ext cx="2451100" cy="1944688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031" name="Picture 7" descr="C:\Users\user\Pictures\Новая папка\i (4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43663" y="4797425"/>
            <a:ext cx="2370137" cy="1665288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3565" name="WordArt 13"/>
          <p:cNvSpPr>
            <a:spLocks noChangeArrowheads="1" noChangeShapeType="1" noTextEdit="1"/>
          </p:cNvSpPr>
          <p:nvPr/>
        </p:nvSpPr>
        <p:spPr bwMode="auto">
          <a:xfrm>
            <a:off x="611188" y="2708275"/>
            <a:ext cx="77057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ЗИМУЮЩИЕ ПТИЦЫ</a:t>
            </a:r>
          </a:p>
        </p:txBody>
      </p:sp>
      <p:pic>
        <p:nvPicPr>
          <p:cNvPr id="23566" name="Picture 14" descr="905d4fc1eb59f12ea174a28e75e2509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08850" y="0"/>
            <a:ext cx="714375" cy="714375"/>
          </a:xfrm>
          <a:prstGeom prst="rect">
            <a:avLst/>
          </a:prstGeom>
          <a:noFill/>
        </p:spPr>
      </p:pic>
      <p:pic>
        <p:nvPicPr>
          <p:cNvPr id="23567" name="Picture 15" descr="905d4fc1eb59f12ea174a28e75e2509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429625" y="3284538"/>
            <a:ext cx="714375" cy="714375"/>
          </a:xfrm>
          <a:prstGeom prst="rect">
            <a:avLst/>
          </a:prstGeom>
          <a:noFill/>
        </p:spPr>
      </p:pic>
      <p:pic>
        <p:nvPicPr>
          <p:cNvPr id="23568" name="Picture 16" descr="905d4fc1eb59f12ea174a28e75e2509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2133600"/>
            <a:ext cx="714375" cy="714375"/>
          </a:xfrm>
          <a:prstGeom prst="rect">
            <a:avLst/>
          </a:prstGeom>
          <a:noFill/>
        </p:spPr>
      </p:pic>
      <p:pic>
        <p:nvPicPr>
          <p:cNvPr id="23569" name="Picture 17" descr="905d4fc1eb59f12ea174a28e75e2509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55875" y="765175"/>
            <a:ext cx="714375" cy="714375"/>
          </a:xfrm>
          <a:prstGeom prst="rect">
            <a:avLst/>
          </a:prstGeom>
          <a:noFill/>
        </p:spPr>
      </p:pic>
      <p:pic>
        <p:nvPicPr>
          <p:cNvPr id="23570" name="Picture 18" descr="905d4fc1eb59f12ea174a28e75e2509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95963" y="1484313"/>
            <a:ext cx="714375" cy="714375"/>
          </a:xfrm>
          <a:prstGeom prst="rect">
            <a:avLst/>
          </a:prstGeom>
          <a:noFill/>
        </p:spPr>
      </p:pic>
      <p:pic>
        <p:nvPicPr>
          <p:cNvPr id="23571" name="Picture 19" descr="905d4fc1eb59f12ea174a28e75e2509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27538" y="3213100"/>
            <a:ext cx="714375" cy="714375"/>
          </a:xfrm>
          <a:prstGeom prst="rect">
            <a:avLst/>
          </a:prstGeom>
          <a:noFill/>
        </p:spPr>
      </p:pic>
      <p:pic>
        <p:nvPicPr>
          <p:cNvPr id="23572" name="Picture 20" descr="905d4fc1eb59f12ea174a28e75e2509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87450" y="3716338"/>
            <a:ext cx="714375" cy="714375"/>
          </a:xfrm>
          <a:prstGeom prst="rect">
            <a:avLst/>
          </a:prstGeom>
          <a:noFill/>
        </p:spPr>
      </p:pic>
      <p:pic>
        <p:nvPicPr>
          <p:cNvPr id="23573" name="Picture 21" descr="905d4fc1eb59f12ea174a28e75e2509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00338" y="2349500"/>
            <a:ext cx="714375" cy="714375"/>
          </a:xfrm>
          <a:prstGeom prst="rect">
            <a:avLst/>
          </a:prstGeom>
          <a:noFill/>
        </p:spPr>
      </p:pic>
      <p:pic>
        <p:nvPicPr>
          <p:cNvPr id="23574" name="Picture 22" descr="905d4fc1eb59f12ea174a28e75e2509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59563" y="3573463"/>
            <a:ext cx="71437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e57e01a5b71d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user\Pictures\Новая папка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949" y="68362"/>
            <a:ext cx="2664297" cy="2310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user\Pictures\Новая папка\i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845" y="3928343"/>
            <a:ext cx="2605263" cy="19542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2843213" y="333375"/>
            <a:ext cx="6300787" cy="1800225"/>
          </a:xfrm>
          <a:prstGeom prst="rect">
            <a:avLst/>
          </a:prstGeom>
          <a:solidFill>
            <a:srgbClr val="AFF9FB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  СНЕГИРЬ</a:t>
            </a:r>
          </a:p>
          <a:p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СНЕГИРЬ – КРАСНОГРУДЫЙ КРАСАВЕЦ, УКРАШЕНИЕ БЕЛОСНЕЖНЫХ ПРОСТОРОВ.</a:t>
            </a:r>
            <a:endParaRPr lang="ru-RU" sz="28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2987675" y="5157788"/>
            <a:ext cx="59055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  ВОРОНА</a:t>
            </a:r>
          </a:p>
          <a:p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ВОРОНЫ ХОРОШО ЗНАКОМЫ ВСЕМ. ЖИВУТ В ГОРОДАХ.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e57e01a5b71d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30" name="Rectangle 6"/>
          <p:cNvSpPr>
            <a:spLocks noGrp="1"/>
          </p:cNvSpPr>
          <p:nvPr>
            <p:ph type="body" idx="1"/>
          </p:nvPr>
        </p:nvSpPr>
        <p:spPr>
          <a:xfrm>
            <a:off x="2843213" y="333375"/>
            <a:ext cx="6300787" cy="2159000"/>
          </a:xfrm>
          <a:solidFill>
            <a:srgbClr val="AFF9FB"/>
          </a:solidFill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rgbClr val="FF0000"/>
                </a:solidFill>
              </a:rPr>
              <a:t>СОРОКА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b="1" smtClean="0">
                <a:solidFill>
                  <a:srgbClr val="FF0000"/>
                </a:solidFill>
              </a:rPr>
              <a:t>    СОРОКУ-БЕЛОБОКУ ЛЕГКО УЗНАТЬ.    СЕЛИТСЯ НЕДАЛЕКО ОТ ЛЮДЕЙ,                   ГДЕ МОЖЕТ УТАЩИТЬ ЧТО-ЛИБО ВКУСНЕНЬКОЕ, КРАСИВОЕ ИЛИ БЛЕСТЯЩЕЕ</a:t>
            </a:r>
            <a:r>
              <a:rPr lang="ru-RU" sz="2400" b="1" smtClean="0">
                <a:solidFill>
                  <a:srgbClr val="FF3300"/>
                </a:solidFill>
              </a:rPr>
              <a:t>.</a:t>
            </a:r>
          </a:p>
        </p:txBody>
      </p:sp>
      <p:pic>
        <p:nvPicPr>
          <p:cNvPr id="3075" name="Picture 3" descr="C:\Users\user\Pictures\Новая папка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658" y="282675"/>
            <a:ext cx="2707501" cy="21602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6" name="Picture 4" descr="C:\Users\user\Pictures\Новая папка\i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05064"/>
            <a:ext cx="2664296" cy="23205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3094038" y="5057775"/>
            <a:ext cx="60499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400" b="1">
                <a:solidFill>
                  <a:srgbClr val="FF0000"/>
                </a:solidFill>
              </a:rPr>
              <a:t>  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ДЯТЕЛ</a:t>
            </a:r>
          </a:p>
          <a:p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ДЯТЕЛ – ЛЕСНОЙ ЖИТЕЛЬ.                                                НЕТ РАВНЫХ ЕМУ В УМЕНИИ ОБРАЩАТЬСЯ С ДЕРЕВОМ</a:t>
            </a:r>
            <a:r>
              <a:rPr lang="ru-RU" sz="2800" b="1">
                <a:solidFill>
                  <a:srgbClr val="FF0000"/>
                </a:solidFill>
              </a:rPr>
              <a:t>.</a:t>
            </a:r>
            <a:endParaRPr lang="ru-RU" sz="2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e57e01a5b71d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419475" y="260350"/>
            <a:ext cx="5724525" cy="2654300"/>
          </a:xfrm>
          <a:prstGeom prst="rect">
            <a:avLst/>
          </a:prstGeom>
          <a:solidFill>
            <a:srgbClr val="AFF9FB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  СИНИЦА</a:t>
            </a:r>
          </a:p>
          <a:p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СИНИЦА – МАЛЕНЬКАЯ ШУСТРАЯ ПТИЧКА С ЖЁЛТОЙ ГРУДКОЙ И ЧЁРНОЙ ШАПОЧКОЙ НА ГОЛОВЕ.                                                К ЗИМЕ ПРИЛЕТАЕТ БЛИЖЕ К ЛЮДЯМ, В МАРТЕ УЛЕТАЕТ  В ЛЕС.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563938" y="4630738"/>
            <a:ext cx="5580062" cy="2227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  СВИРИСТЕЛЬ</a:t>
            </a:r>
          </a:p>
          <a:p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СВИРИСТЕЛЬ КРУПНАЯ КРАСИВАЯ ПТИЦА С ЗАДОРНЫМ ХОХОЛКОМ НА ГОЛОВЕ И ЧЁРНЫМ ПЯТНЫШКОМ НА ГОРЛЕ.</a:t>
            </a:r>
          </a:p>
        </p:txBody>
      </p:sp>
      <p:pic>
        <p:nvPicPr>
          <p:cNvPr id="4098" name="Picture 2" descr="C:\Users\user\Pictures\Новая папка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157" y="316012"/>
            <a:ext cx="2784309" cy="20882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0" name="Picture 4" descr="C:\Users\user\Pictures\Новая папка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05064"/>
            <a:ext cx="2808312" cy="21062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e57e01a5b71d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79388" y="333375"/>
            <a:ext cx="8569325" cy="1373188"/>
          </a:xfrm>
          <a:prstGeom prst="rect">
            <a:avLst/>
          </a:prstGeom>
          <a:solidFill>
            <a:srgbClr val="AFF9FB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ЗИМА ОЧЕНЬ ТРУДНОЕ ВРЕМЯ ДЛЯ ПТИЦ, ОСОБЕННО ЕСЛИ ОНА МОРОЗНАЯ ИЛИ ОЧЕНЬ СНЕЖНАЯ.            НЕ НАЙТИ ПТИЦАМ ПОД СНЕГОМ КОРМА.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250825" y="5229225"/>
            <a:ext cx="84963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ГОЛОДНЫЕ ПТИЦЫ СИЛЬНО СТРАДАЮТ ОТ ХОЛОДА.</a:t>
            </a:r>
          </a:p>
          <a:p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И ЧТОБЫ НЕ ЗАМЁРЗНУТЬ ИМ НУЖНО                                 ЕСТЬ БОЛЬШЕ ПИЩИ, ЧЕМ ЛЕТОМ.</a:t>
            </a:r>
          </a:p>
        </p:txBody>
      </p:sp>
      <p:pic>
        <p:nvPicPr>
          <p:cNvPr id="28680" name="Picture 8" descr="во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5661025"/>
            <a:ext cx="1757362" cy="1196975"/>
          </a:xfrm>
          <a:prstGeom prst="rect">
            <a:avLst/>
          </a:prstGeom>
          <a:noFill/>
          <a:ln w="3175">
            <a:solidFill>
              <a:srgbClr val="96969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700" name="Picture 4" descr="e57e01a5b71d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258888" y="2565400"/>
            <a:ext cx="6049962" cy="76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КОРМУШКИ ДЛЯ ПТИЦ</a:t>
            </a:r>
          </a:p>
        </p:txBody>
      </p:sp>
      <p:pic>
        <p:nvPicPr>
          <p:cNvPr id="5127" name="Picture 7" descr="C:\Users\user\Pictures\Новая папка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71" y="449040"/>
            <a:ext cx="2016224" cy="15386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2" name="Picture 2" descr="C:\Users\user\Pictures\Новая папка\i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8505" y="171301"/>
            <a:ext cx="2304256" cy="1975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124" name="Picture 4" descr="C:\Users\user\Pictures\Новая папка\i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3921" y="448022"/>
            <a:ext cx="2160240" cy="15430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6" name="Picture 6" descr="C:\Users\user\Pictures\Новая папка\i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230" y="4264844"/>
            <a:ext cx="2379145" cy="15121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5" name="Picture 5" descr="C:\Users\user\Pictures\Новая папка\i (6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8939" y="4528046"/>
            <a:ext cx="2592288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123" name="Picture 3" descr="C:\Users\user\Pictures\Новая папка\i (4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83921" y="3984873"/>
            <a:ext cx="2160240" cy="16201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4" name="Picture 4" descr="e57e01a5b71d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468313" y="3068638"/>
            <a:ext cx="7704137" cy="76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ИЗГОТОВЛЕНИЕ КОРМУШЕК</a:t>
            </a:r>
          </a:p>
        </p:txBody>
      </p:sp>
      <p:pic>
        <p:nvPicPr>
          <p:cNvPr id="6147" name="Picture 3" descr="C:\Users\user\Pictures\Новая папка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2" y="337021"/>
            <a:ext cx="2952328" cy="2911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user\Pictures\Новая папка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1990" y="268312"/>
            <a:ext cx="302433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31" name="Picture 11" descr="600x600,fs-KRYLOV,07-04,0460-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4005263"/>
            <a:ext cx="3168650" cy="254158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0732" name="Picture 12" descr="kor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4005263"/>
            <a:ext cx="2371725" cy="259238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0733" name="Picture 13" descr="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1775" y="4437063"/>
            <a:ext cx="2520950" cy="189071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0734" name="Picture 14" descr="kopm_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19475" y="549275"/>
            <a:ext cx="2203450" cy="230346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8" name="Picture 4" descr="e57e01a5b71d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971550" y="692150"/>
            <a:ext cx="5003800" cy="76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МЕНЮ ДЛЯ ПТИЦ:</a:t>
            </a:r>
          </a:p>
        </p:txBody>
      </p:sp>
      <p:pic>
        <p:nvPicPr>
          <p:cNvPr id="7172" name="Picture 4" descr="C:\Users\user\Pictures\ce97af341a6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260350"/>
            <a:ext cx="2678112" cy="1943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395288" y="4797425"/>
            <a:ext cx="8280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СЕМЕНА ПОДСОЛНЕЧНИКА, ПШЕНО, ПРОСО, ОВЁС,ПШЕНИЦА, НЕСОЛЁНОЕ САЛО, СУШЕНАЯ РЯБИНА И БОЯРЫШНИК, СЕМЕНА АРБУЗА, ДЫНИ, ТЫКВЫ: СЕМЕНА СОРНЯКОВ.</a:t>
            </a:r>
            <a:r>
              <a:rPr lang="ru-RU" b="1">
                <a:solidFill>
                  <a:srgbClr val="FF0000"/>
                </a:solidFill>
              </a:rPr>
              <a:t>    </a:t>
            </a:r>
            <a:endParaRPr lang="ru-RU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260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Calibri</vt:lpstr>
      <vt:lpstr>Arial</vt:lpstr>
      <vt:lpstr>Franklin Gothic Demi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Зимующие птицы</dc:title>
  <dc:creator>user</dc:creator>
  <cp:lastModifiedBy>Admin</cp:lastModifiedBy>
  <cp:revision>15</cp:revision>
  <dcterms:created xsi:type="dcterms:W3CDTF">2014-01-30T16:33:33Z</dcterms:created>
  <dcterms:modified xsi:type="dcterms:W3CDTF">2015-12-14T20:42:30Z</dcterms:modified>
</cp:coreProperties>
</file>